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4"/>
  </p:notesMasterIdLst>
  <p:sldIdLst>
    <p:sldId id="262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01" autoAdjust="0"/>
    <p:restoredTop sz="96723" autoAdjust="0"/>
  </p:normalViewPr>
  <p:slideViewPr>
    <p:cSldViewPr snapToGrid="0">
      <p:cViewPr varScale="1">
        <p:scale>
          <a:sx n="127" d="100"/>
          <a:sy n="127" d="100"/>
        </p:scale>
        <p:origin x="65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20772-E0A2-479D-9B94-59C85773AB72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FEDD6-CA95-45F4-9550-8E5753826A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6676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FEDD6-CA95-45F4-9550-8E5753826A1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3764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FEDD6-CA95-45F4-9550-8E5753826A1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793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BDA5-C024-4031-8F62-DEA81AD882AA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100E-C882-4612-AEE4-EA17D5BDEE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97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BDA5-C024-4031-8F62-DEA81AD882AA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100E-C882-4612-AEE4-EA17D5BDEE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7283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BDA5-C024-4031-8F62-DEA81AD882AA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100E-C882-4612-AEE4-EA17D5BDEE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9420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BDA5-C024-4031-8F62-DEA81AD882AA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100E-C882-4612-AEE4-EA17D5BDEE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1702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BDA5-C024-4031-8F62-DEA81AD882AA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100E-C882-4612-AEE4-EA17D5BDEE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5400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BDA5-C024-4031-8F62-DEA81AD882AA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100E-C882-4612-AEE4-EA17D5BDEE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614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BDA5-C024-4031-8F62-DEA81AD882AA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100E-C882-4612-AEE4-EA17D5BDEE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5013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BDA5-C024-4031-8F62-DEA81AD882AA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100E-C882-4612-AEE4-EA17D5BDEE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5221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BDA5-C024-4031-8F62-DEA81AD882AA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100E-C882-4612-AEE4-EA17D5BDEE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4924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BDA5-C024-4031-8F62-DEA81AD882AA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100E-C882-4612-AEE4-EA17D5BDEE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218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BDA5-C024-4031-8F62-DEA81AD882AA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100E-C882-4612-AEE4-EA17D5BDEE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6715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BDA5-C024-4031-8F62-DEA81AD882AA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100E-C882-4612-AEE4-EA17D5BDEE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3186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BDA5-C024-4031-8F62-DEA81AD882AA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100E-C882-4612-AEE4-EA17D5BDEE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3644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BDA5-C024-4031-8F62-DEA81AD882AA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100E-C882-4612-AEE4-EA17D5BDEE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6638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BDA5-C024-4031-8F62-DEA81AD882AA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100E-C882-4612-AEE4-EA17D5BDEE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049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BDA5-C024-4031-8F62-DEA81AD882AA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0100E-C882-4612-AEE4-EA17D5BDEE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332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4AE4BDA5-C024-4031-8F62-DEA81AD882AA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B630100E-C882-4612-AEE4-EA17D5BDEE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661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AE4BDA5-C024-4031-8F62-DEA81AD882AA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30100E-C882-4612-AEE4-EA17D5BDEE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05524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kumimoji="1"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95191" y="156411"/>
            <a:ext cx="4337265" cy="878305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5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HGS行書体" panose="03000600000000000000" pitchFamily="66" charset="-128"/>
                <a:ea typeface="HGS行書体" panose="03000600000000000000" pitchFamily="66" charset="-128"/>
              </a:rPr>
              <a:t>土屋推し本</a:t>
            </a:r>
            <a:endParaRPr kumimoji="1" lang="ja-JP" altLang="en-US" sz="5400" dirty="0">
              <a:solidFill>
                <a:schemeClr val="accent3">
                  <a:lumMod val="40000"/>
                  <a:lumOff val="60000"/>
                </a:schemeClr>
              </a:solidFill>
              <a:latin typeface="HGS行書体" panose="03000600000000000000" pitchFamily="66" charset="-128"/>
              <a:ea typeface="HGS行書体" panose="03000600000000000000" pitchFamily="66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885663" y="1071658"/>
            <a:ext cx="4537119" cy="744922"/>
          </a:xfrm>
        </p:spPr>
        <p:txBody>
          <a:bodyPr>
            <a:noAutofit/>
          </a:bodyPr>
          <a:lstStyle/>
          <a:p>
            <a:r>
              <a:rPr lang="ja-JP" altLang="en-US" sz="3200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Yu Gothic UI" panose="020B0500000000000000" pitchFamily="50" charset="-128"/>
                <a:ea typeface="Yu Gothic UI" panose="020B0500000000000000" pitchFamily="50" charset="-128"/>
              </a:rPr>
              <a:t>「漂流する日本企業」</a:t>
            </a:r>
            <a:endParaRPr kumimoji="1" lang="en-US" altLang="ja-JP" sz="3200" cap="none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564450" y="1259453"/>
            <a:ext cx="362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Yu Gothic UI" panose="020B0500000000000000" pitchFamily="50" charset="-128"/>
                <a:ea typeface="Yu Gothic UI" panose="020B0500000000000000" pitchFamily="50" charset="-128"/>
              </a:rPr>
              <a:t>伊丹敬之　</a:t>
            </a:r>
            <a:r>
              <a:rPr kumimoji="1" lang="en-US" altLang="ja-JP" dirty="0" smtClean="0">
                <a:latin typeface="Yu Gothic UI" panose="020B0500000000000000" pitchFamily="50" charset="-128"/>
                <a:ea typeface="Yu Gothic UI" panose="020B0500000000000000" pitchFamily="50" charset="-128"/>
              </a:rPr>
              <a:t>2024</a:t>
            </a:r>
            <a:r>
              <a:rPr kumimoji="1" lang="ja-JP" altLang="en-US" dirty="0" smtClean="0">
                <a:latin typeface="Yu Gothic UI" panose="020B0500000000000000" pitchFamily="50" charset="-128"/>
                <a:ea typeface="Yu Gothic UI" panose="020B0500000000000000" pitchFamily="50" charset="-128"/>
              </a:rPr>
              <a:t>年</a:t>
            </a:r>
            <a:r>
              <a:rPr kumimoji="1" lang="en-US" altLang="ja-JP" dirty="0" smtClean="0">
                <a:latin typeface="Yu Gothic UI" panose="020B0500000000000000" pitchFamily="50" charset="-128"/>
                <a:ea typeface="Yu Gothic UI" panose="020B0500000000000000" pitchFamily="50" charset="-128"/>
              </a:rPr>
              <a:t>1</a:t>
            </a:r>
            <a:r>
              <a:rPr kumimoji="1" lang="ja-JP" altLang="en-US" dirty="0" smtClean="0">
                <a:latin typeface="Yu Gothic UI" panose="020B0500000000000000" pitchFamily="50" charset="-128"/>
                <a:ea typeface="Yu Gothic UI" panose="020B0500000000000000" pitchFamily="50" charset="-128"/>
              </a:rPr>
              <a:t>月発売</a:t>
            </a:r>
            <a:endParaRPr kumimoji="1" lang="ja-JP" altLang="en-US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16721" y="1777952"/>
            <a:ext cx="811406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chemeClr val="tx2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＜きっかけ＞</a:t>
            </a:r>
            <a:endParaRPr lang="en-US" altLang="ja-JP" b="1" dirty="0" smtClean="0">
              <a:solidFill>
                <a:schemeClr val="tx2"/>
              </a:solidFill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dirty="0" smtClean="0">
                <a:latin typeface="Yu Gothic UI" panose="020B0500000000000000" pitchFamily="50" charset="-128"/>
                <a:ea typeface="Yu Gothic UI" panose="020B0500000000000000" pitchFamily="50" charset="-128"/>
              </a:rPr>
              <a:t>たまたま見つけて読んでみた</a:t>
            </a:r>
            <a:r>
              <a:rPr lang="ja-JP" altLang="en-US" dirty="0" smtClean="0">
                <a:latin typeface="Yu Gothic UI" panose="020B0500000000000000" pitchFamily="50" charset="-128"/>
                <a:ea typeface="Yu Gothic UI" panose="020B0500000000000000" pitchFamily="50" charset="-128"/>
              </a:rPr>
              <a:t>。（昔からこの先生の著作は読んでいた）</a:t>
            </a:r>
            <a:r>
              <a:rPr lang="ja-JP" altLang="en-US" dirty="0" smtClean="0">
                <a:solidFill>
                  <a:schemeClr val="tx2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　</a:t>
            </a:r>
            <a:endParaRPr lang="en-US" altLang="ja-JP" dirty="0" smtClean="0">
              <a:solidFill>
                <a:schemeClr val="tx2"/>
              </a:solidFill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endParaRPr lang="en-US" altLang="ja-JP" b="1" dirty="0" smtClean="0">
              <a:solidFill>
                <a:schemeClr val="tx2"/>
              </a:solidFill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r>
              <a:rPr lang="ja-JP" altLang="en-US" b="1" dirty="0" smtClean="0">
                <a:solidFill>
                  <a:schemeClr val="tx2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＜</a:t>
            </a:r>
            <a:r>
              <a:rPr lang="ja-JP" altLang="en-US" b="1" dirty="0">
                <a:solidFill>
                  <a:schemeClr val="tx2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推しポイント</a:t>
            </a:r>
            <a:r>
              <a:rPr lang="ja-JP" altLang="en-US" b="1" dirty="0" smtClean="0">
                <a:solidFill>
                  <a:schemeClr val="tx2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＞</a:t>
            </a:r>
            <a:endParaRPr lang="en-US" altLang="ja-JP" b="1" dirty="0">
              <a:solidFill>
                <a:schemeClr val="tx2"/>
              </a:solidFill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dirty="0" smtClean="0">
                <a:latin typeface="Yu Gothic UI" panose="020B0500000000000000" pitchFamily="50" charset="-128"/>
                <a:ea typeface="Yu Gothic UI" panose="020B0500000000000000" pitchFamily="50" charset="-128"/>
              </a:rPr>
              <a:t>データ分析は興味深い（後述）</a:t>
            </a:r>
            <a:endParaRPr lang="en-US" altLang="ja-JP" dirty="0" smtClean="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endParaRPr lang="en-US" altLang="ja-JP" dirty="0" smtClean="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r>
              <a:rPr lang="ja-JP" altLang="en-US" dirty="0" smtClean="0">
                <a:latin typeface="Yu Gothic UI" panose="020B0500000000000000" pitchFamily="50" charset="-128"/>
                <a:ea typeface="Yu Gothic UI" panose="020B0500000000000000" pitchFamily="50" charset="-128"/>
              </a:rPr>
              <a:t>＜所感＞</a:t>
            </a:r>
            <a:endParaRPr lang="en-US" altLang="ja-JP" dirty="0" smtClean="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dirty="0" smtClean="0">
                <a:latin typeface="Yu Gothic UI" panose="020B0500000000000000" pitchFamily="50" charset="-128"/>
                <a:ea typeface="Yu Gothic UI" panose="020B0500000000000000" pitchFamily="50" charset="-128"/>
              </a:rPr>
              <a:t>この方も熱い人。人的資産の</a:t>
            </a:r>
            <a:r>
              <a:rPr lang="ja-JP" altLang="en-US" dirty="0" smtClean="0">
                <a:latin typeface="Yu Gothic UI" panose="020B0500000000000000" pitchFamily="50" charset="-128"/>
                <a:ea typeface="Yu Gothic UI" panose="020B0500000000000000" pitchFamily="50" charset="-128"/>
              </a:rPr>
              <a:t>大切さは共感</a:t>
            </a:r>
            <a:r>
              <a:rPr lang="ja-JP" altLang="en-US" dirty="0" smtClean="0">
                <a:latin typeface="Yu Gothic UI" panose="020B0500000000000000" pitchFamily="50" charset="-128"/>
                <a:ea typeface="Yu Gothic UI" panose="020B0500000000000000" pitchFamily="50" charset="-128"/>
              </a:rPr>
              <a:t>できます</a:t>
            </a:r>
            <a:r>
              <a:rPr lang="ja-JP" altLang="en-US" dirty="0" smtClean="0">
                <a:latin typeface="Yu Gothic UI" panose="020B0500000000000000" pitchFamily="50" charset="-128"/>
                <a:ea typeface="Yu Gothic UI" panose="020B0500000000000000" pitchFamily="50" charset="-128"/>
              </a:rPr>
              <a:t>。</a:t>
            </a:r>
            <a:endParaRPr lang="en-US" altLang="ja-JP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 smtClean="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r>
              <a:rPr lang="ja-JP" altLang="en-US" b="1" dirty="0" smtClean="0">
                <a:solidFill>
                  <a:schemeClr val="tx2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＜おまけ＞</a:t>
            </a:r>
            <a:endParaRPr lang="en-US" altLang="ja-JP" b="1" dirty="0">
              <a:solidFill>
                <a:schemeClr val="tx2"/>
              </a:solidFill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dirty="0" smtClean="0">
                <a:latin typeface="Yu Gothic UI" panose="020B0500000000000000" pitchFamily="50" charset="-128"/>
                <a:ea typeface="Yu Gothic UI" panose="020B0500000000000000" pitchFamily="50" charset="-128"/>
              </a:rPr>
              <a:t>キーエンス社を持ち上げていたので、「キーエンス解剖」をこのあと読んだ</a:t>
            </a:r>
            <a:r>
              <a:rPr lang="ja-JP" altLang="en-US" dirty="0" smtClean="0">
                <a:latin typeface="Yu Gothic UI" panose="020B0500000000000000" pitchFamily="50" charset="-128"/>
                <a:ea typeface="Yu Gothic UI" panose="020B0500000000000000" pitchFamily="50" charset="-128"/>
              </a:rPr>
              <a:t>。　　　</a:t>
            </a:r>
            <a:r>
              <a:rPr lang="ja-JP" altLang="en-US" dirty="0" smtClean="0">
                <a:latin typeface="Yu Gothic UI" panose="020B0500000000000000" pitchFamily="50" charset="-128"/>
                <a:ea typeface="Yu Gothic UI" panose="020B0500000000000000" pitchFamily="50" charset="-128"/>
              </a:rPr>
              <a:t>　</a:t>
            </a:r>
            <a:r>
              <a:rPr lang="ja-JP" altLang="en-US" dirty="0" smtClean="0">
                <a:latin typeface="Yu Gothic UI" panose="020B0500000000000000" pitchFamily="50" charset="-128"/>
                <a:ea typeface="Yu Gothic UI" panose="020B0500000000000000" pitchFamily="50" charset="-128"/>
              </a:rPr>
              <a:t>→当たり前のことをちゃんとやる会社に見えました。社長</a:t>
            </a:r>
            <a:r>
              <a:rPr lang="ja-JP" altLang="en-US" dirty="0" smtClean="0">
                <a:latin typeface="Yu Gothic UI" panose="020B0500000000000000" pitchFamily="50" charset="-128"/>
                <a:ea typeface="Yu Gothic UI" panose="020B0500000000000000" pitchFamily="50" charset="-128"/>
              </a:rPr>
              <a:t>は２回倒産を経験して</a:t>
            </a:r>
            <a:r>
              <a:rPr lang="ja-JP" altLang="en-US" dirty="0" smtClean="0">
                <a:latin typeface="Yu Gothic UI" panose="020B0500000000000000" pitchFamily="50" charset="-128"/>
                <a:ea typeface="Yu Gothic UI" panose="020B0500000000000000" pitchFamily="50" charset="-128"/>
              </a:rPr>
              <a:t>いるらしい。</a:t>
            </a:r>
            <a:r>
              <a:rPr lang="ja-JP" altLang="en-US" dirty="0" smtClean="0">
                <a:latin typeface="Yu Gothic UI" panose="020B0500000000000000" pitchFamily="50" charset="-128"/>
                <a:ea typeface="Yu Gothic UI" panose="020B0500000000000000" pitchFamily="50" charset="-128"/>
              </a:rPr>
              <a:t>失敗をよく知って</a:t>
            </a:r>
            <a:r>
              <a:rPr lang="ja-JP" altLang="en-US" dirty="0" smtClean="0">
                <a:latin typeface="Yu Gothic UI" panose="020B0500000000000000" pitchFamily="50" charset="-128"/>
                <a:ea typeface="Yu Gothic UI" panose="020B0500000000000000" pitchFamily="50" charset="-128"/>
              </a:rPr>
              <a:t>いると経営がうまくなるのは納得。</a:t>
            </a:r>
            <a:endParaRPr lang="en-US" altLang="ja-JP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19" y="1628785"/>
            <a:ext cx="3301080" cy="440144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609646" y="4481316"/>
            <a:ext cx="1609647" cy="989955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キーエンス解剖　最強企業のメカニズム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483" y="5280601"/>
            <a:ext cx="940194" cy="138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40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6" y="97572"/>
            <a:ext cx="8903463" cy="6677597"/>
          </a:xfrm>
          <a:prstGeom prst="rect">
            <a:avLst/>
          </a:prstGeom>
        </p:spPr>
      </p:pic>
      <p:sp>
        <p:nvSpPr>
          <p:cNvPr id="5" name="Text Box 2089"/>
          <p:cNvSpPr txBox="1">
            <a:spLocks noChangeArrowheads="1"/>
          </p:cNvSpPr>
          <p:nvPr/>
        </p:nvSpPr>
        <p:spPr bwMode="auto">
          <a:xfrm>
            <a:off x="720180" y="9288784"/>
            <a:ext cx="8207292" cy="28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>
              <a:spcAft>
                <a:spcPts val="300"/>
              </a:spcAft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出典</a:t>
            </a:r>
            <a:r>
              <a:rPr lang="ja-JP" altLang="en-US" sz="140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：「漂流する日本企業　図３－５」より</a:t>
            </a:r>
            <a:endParaRPr lang="en-US" altLang="ja-JP" sz="14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" name="楕円 6"/>
          <p:cNvSpPr/>
          <p:nvPr/>
        </p:nvSpPr>
        <p:spPr bwMode="auto">
          <a:xfrm rot="19950806">
            <a:off x="5948990" y="2493295"/>
            <a:ext cx="3083806" cy="94589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sp>
        <p:nvSpPr>
          <p:cNvPr id="8" name="楕円 7"/>
          <p:cNvSpPr/>
          <p:nvPr/>
        </p:nvSpPr>
        <p:spPr bwMode="auto">
          <a:xfrm rot="335478">
            <a:off x="5643807" y="3617088"/>
            <a:ext cx="3083806" cy="1446541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ＭＳ Ｐゴシック" pitchFamily="50" charset="-128"/>
            </a:endParaRPr>
          </a:p>
        </p:txBody>
      </p:sp>
      <p:sp>
        <p:nvSpPr>
          <p:cNvPr id="10" name="線吹き出し 1 (枠付き) 9"/>
          <p:cNvSpPr/>
          <p:nvPr/>
        </p:nvSpPr>
        <p:spPr bwMode="auto">
          <a:xfrm>
            <a:off x="9581858" y="2174156"/>
            <a:ext cx="1661396" cy="432048"/>
          </a:xfrm>
          <a:prstGeom prst="borderCallout1">
            <a:avLst>
              <a:gd name="adj1" fmla="val 31864"/>
              <a:gd name="adj2" fmla="val 456"/>
              <a:gd name="adj3" fmla="val 49116"/>
              <a:gd name="adj4" fmla="val -442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</a:rPr>
              <a:t>株主分配率</a:t>
            </a:r>
          </a:p>
        </p:txBody>
      </p:sp>
      <p:sp>
        <p:nvSpPr>
          <p:cNvPr id="11" name="線吹き出し 1 (枠付き) 10"/>
          <p:cNvSpPr/>
          <p:nvPr/>
        </p:nvSpPr>
        <p:spPr bwMode="auto">
          <a:xfrm>
            <a:off x="9509850" y="4262388"/>
            <a:ext cx="1733404" cy="432048"/>
          </a:xfrm>
          <a:prstGeom prst="borderCallout1">
            <a:avLst>
              <a:gd name="adj1" fmla="val 31864"/>
              <a:gd name="adj2" fmla="val 456"/>
              <a:gd name="adj3" fmla="val 49116"/>
              <a:gd name="adj4" fmla="val -44233"/>
            </a:avLst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</a:rPr>
              <a:t>労働分配率</a:t>
            </a:r>
          </a:p>
        </p:txBody>
      </p:sp>
    </p:spTree>
    <p:extLst>
      <p:ext uri="{BB962C8B-B14F-4D97-AF65-F5344CB8AC3E}">
        <p14:creationId xmlns:p14="http://schemas.microsoft.com/office/powerpoint/2010/main" val="113562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メッシュ">
  <a:themeElements>
    <a:clrScheme name="メッシュ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メッシュ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メッシュ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TM03457485[[fn=メッシュ]]</Template>
  <TotalTime>884</TotalTime>
  <Words>43</Words>
  <Application>Microsoft Office PowerPoint</Application>
  <PresentationFormat>ワイド画面</PresentationFormat>
  <Paragraphs>19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HGS行書体</vt:lpstr>
      <vt:lpstr>Meiryo UI</vt:lpstr>
      <vt:lpstr>ＭＳ Ｐゴシック</vt:lpstr>
      <vt:lpstr>ＭＳ ゴシック</vt:lpstr>
      <vt:lpstr>Yu Gothic UI</vt:lpstr>
      <vt:lpstr>游ゴシック</vt:lpstr>
      <vt:lpstr>Arial</vt:lpstr>
      <vt:lpstr>Arial Black</vt:lpstr>
      <vt:lpstr>Century Gothic</vt:lpstr>
      <vt:lpstr>メッシュ</vt:lpstr>
      <vt:lpstr>土屋推し本</vt:lpstr>
      <vt:lpstr>PowerPoint プレゼンテーション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土屋　推し本</dc:title>
  <dc:creator>t.tsuchiya</dc:creator>
  <cp:lastModifiedBy>土屋 俊樹</cp:lastModifiedBy>
  <cp:revision>64</cp:revision>
  <dcterms:created xsi:type="dcterms:W3CDTF">2022-10-09T03:17:05Z</dcterms:created>
  <dcterms:modified xsi:type="dcterms:W3CDTF">2024-07-23T12:43:19Z</dcterms:modified>
</cp:coreProperties>
</file>